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290" r:id="rId4"/>
    <p:sldId id="291" r:id="rId5"/>
    <p:sldId id="296" r:id="rId6"/>
    <p:sldId id="295" r:id="rId7"/>
    <p:sldId id="297" r:id="rId8"/>
    <p:sldId id="298" r:id="rId9"/>
    <p:sldId id="299" r:id="rId10"/>
    <p:sldId id="300" r:id="rId11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1DE86-9E81-49A6-ABF9-1AD05B2B0009}" type="datetimeFigureOut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9CFB6-F553-4DDC-96AE-740F2008088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E7D8-D963-49A4-9BAA-A984D2C97D10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31A89-961B-4381-8A2C-5D6C5D95A50A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5B3DC-7FC5-49CF-9045-E578274C3C62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3D4F-90E4-49C4-963A-02D117D3075B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8DEF4-8F16-4B1F-A430-BDC62DF44A9A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AE1A-A74F-40C6-A354-0EAD6BC681B8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2570-3934-472F-A681-D5C61AA5A985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801B-C009-41C1-9641-E97AC299FBEC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6D81-DA2A-4A5D-BDC8-D53533C5DB32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1999B-770D-4FE0-9B0A-2D032657E5EE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2FD19-DE64-4AD4-B294-E324A50438CD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4DDAA-E607-4D78-B3F7-20663E0C34FA}" type="datetime1">
              <a:rPr lang="zh-TW" altLang="en-US" smtClean="0"/>
              <a:pPr/>
              <a:t>2025/8/6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3408-B5FC-4643-8740-4B3D1EA5A6C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77FFD870-1F5E-4B02-AA19-0666618C75F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29669"/>
            <a:ext cx="2232000" cy="6982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578002" y="5351462"/>
            <a:ext cx="234038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sz="24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報告人：</a:t>
            </a:r>
            <a:r>
              <a:rPr lang="en-US" altLang="zh-TW" sz="240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○○○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63798" y="3429000"/>
            <a:ext cx="326371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計畫名稱：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○○○○○</a:t>
            </a:r>
            <a:endParaRPr lang="zh-TW" altLang="en-US" sz="2400" dirty="0">
              <a:solidFill>
                <a:srgbClr val="011C5F"/>
              </a:solidFill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955861" y="4019550"/>
            <a:ext cx="8188139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計畫期間：自</a:t>
            </a:r>
            <a:r>
              <a:rPr lang="en-US" altLang="zh-TW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日 至 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057177" y="4749800"/>
            <a:ext cx="4891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defTabSz="762000" eaLnBrk="0" hangingPunct="0"/>
            <a:r>
              <a:rPr lang="en-US" altLang="zh-TW" sz="2400" dirty="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○○○○○</a:t>
            </a:r>
            <a:r>
              <a:rPr lang="zh-TW" altLang="en-US" sz="2400" dirty="0">
                <a:solidFill>
                  <a:srgbClr val="011C5F"/>
                </a:solidFill>
                <a:latin typeface="標楷體" pitchFamily="65" charset="-120"/>
                <a:ea typeface="標楷體" pitchFamily="65" charset="-120"/>
              </a:rPr>
              <a:t>股份有限公司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15816" y="6196600"/>
            <a:ext cx="3904915" cy="400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defTabSz="762000" eaLnBrk="0" hangingPunct="0"/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中華民國 </a:t>
            </a:r>
            <a:r>
              <a:rPr lang="en-US" altLang="zh-TW" sz="200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○○○</a:t>
            </a: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000">
                <a:solidFill>
                  <a:srgbClr val="011C5F"/>
                </a:solidFill>
                <a:latin typeface="Times New Roman" pitchFamily="18" charset="0"/>
                <a:ea typeface="標楷體" pitchFamily="65" charset="-120"/>
              </a:rPr>
              <a:t>○○</a:t>
            </a:r>
            <a:r>
              <a:rPr lang="zh-TW" altLang="en-US" sz="200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日</a:t>
            </a:r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1</a:t>
            </a:fld>
            <a:endParaRPr lang="zh-TW" altLang="en-US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65C5A78-ED6D-4E25-97DE-8D66A758E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138" y="1089991"/>
            <a:ext cx="8642350" cy="14700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40000"/>
              </a:lnSpc>
              <a:defRPr/>
            </a:pPr>
            <a:r>
              <a:rPr lang="zh-TW" altLang="en-US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經濟部</a:t>
            </a:r>
          </a:p>
          <a:p>
            <a:pPr>
              <a:lnSpc>
                <a:spcPct val="140000"/>
              </a:lnSpc>
              <a:defRPr/>
            </a:pPr>
            <a:r>
              <a:rPr lang="zh-TW" altLang="en-US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提升產業競爭力</a:t>
            </a:r>
            <a:r>
              <a:rPr lang="en-US" altLang="zh-TW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研發轉型支持</a:t>
            </a:r>
          </a:p>
          <a:p>
            <a:pPr>
              <a:lnSpc>
                <a:spcPct val="140000"/>
              </a:lnSpc>
              <a:defRPr/>
            </a:pPr>
            <a:r>
              <a:rPr lang="zh-TW" altLang="en-US" sz="3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</a:rPr>
              <a:t>產業聯盟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6F96CD-E4CF-4C80-7392-48AAB274DA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DAE87D5C-EE81-FC3D-1F8D-87D2FA51F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10</a:t>
            </a:fld>
            <a:endParaRPr lang="zh-TW" altLang="en-US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5E90FD91-37E8-F57F-1338-6154627F1C81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肆、預期效益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96488D1F-CB6E-AE28-F437-D86B2BFD01C2}"/>
              </a:ext>
            </a:extLst>
          </p:cNvPr>
          <p:cNvSpPr txBox="1">
            <a:spLocks/>
          </p:cNvSpPr>
          <p:nvPr/>
        </p:nvSpPr>
        <p:spPr>
          <a:xfrm>
            <a:off x="457200" y="1052736"/>
            <a:ext cx="8229600" cy="237626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一、質化效益</a:t>
            </a:r>
          </a:p>
        </p:txBody>
      </p:sp>
    </p:spTree>
    <p:extLst>
      <p:ext uri="{BB962C8B-B14F-4D97-AF65-F5344CB8AC3E}">
        <p14:creationId xmlns:p14="http://schemas.microsoft.com/office/powerpoint/2010/main" val="237404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/>
          </a:bodyPr>
          <a:lstStyle/>
          <a:p>
            <a:r>
              <a:rPr lang="zh-TW" altLang="en-US" sz="3300" dirty="0">
                <a:latin typeface="Times New Roman" pitchFamily="18" charset="0"/>
                <a:ea typeface="標楷體" pitchFamily="65" charset="-120"/>
              </a:rPr>
              <a:t>審查簡報大綱</a:t>
            </a:r>
            <a:endParaRPr lang="zh-TW" altLang="en-US" sz="33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3086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壹、產業聯盟成員概況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貳、受美國加徵關稅政策影響說明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參、研發內容與執行說明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indent="22225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一、動機及可行性分析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indent="22225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二、目標、創新性與規格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indent="22225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三、執行方式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indent="22225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四、全新設備購置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indent="22225"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五、無形資產引進、委託研究、驗證費、顧問情形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肆、預期效益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" y="1191987"/>
            <a:ext cx="7632700" cy="25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rIns="36000"/>
          <a:lstStyle/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核准設立日期：  年  月  日</a:t>
            </a: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實收資本額：新臺幣       仟元 </a:t>
            </a:r>
          </a:p>
          <a:p>
            <a:pPr marL="342900" indent="-3429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buFont typeface="Arial" charset="0"/>
              <a:buChar char="•"/>
              <a:defRPr/>
            </a:pPr>
            <a:r>
              <a:rPr kumimoji="0"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負責人：</a:t>
            </a:r>
            <a:endParaRPr kumimoji="0" lang="en-US" altLang="zh-TW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1889125" indent="-15240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主要營業項目：</a:t>
            </a:r>
            <a:endParaRPr lang="en-US" altLang="zh-TW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1889125" indent="-1524000">
              <a:lnSpc>
                <a:spcPct val="110000"/>
              </a:lnSpc>
              <a:spcBef>
                <a:spcPts val="400"/>
              </a:spcBef>
              <a:buClr>
                <a:schemeClr val="bg1"/>
              </a:buClr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全企業人數：</a:t>
            </a:r>
            <a:endParaRPr lang="en-US" altLang="zh-TW" sz="2400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3</a:t>
            </a:fld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2123728" y="151130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壹、產業聯盟成員概況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CBA0A60-2026-EAB2-DE69-81EB1EAC28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061656"/>
              </p:ext>
            </p:extLst>
          </p:nvPr>
        </p:nvGraphicFramePr>
        <p:xfrm>
          <a:off x="539552" y="3789039"/>
          <a:ext cx="8064897" cy="21087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5264">
                  <a:extLst>
                    <a:ext uri="{9D8B030D-6E8A-4147-A177-3AD203B41FA5}">
                      <a16:colId xmlns:a16="http://schemas.microsoft.com/office/drawing/2014/main" val="178209661"/>
                    </a:ext>
                  </a:extLst>
                </a:gridCol>
                <a:gridCol w="1022741">
                  <a:extLst>
                    <a:ext uri="{9D8B030D-6E8A-4147-A177-3AD203B41FA5}">
                      <a16:colId xmlns:a16="http://schemas.microsoft.com/office/drawing/2014/main" val="1755958075"/>
                    </a:ext>
                  </a:extLst>
                </a:gridCol>
                <a:gridCol w="1815443">
                  <a:extLst>
                    <a:ext uri="{9D8B030D-6E8A-4147-A177-3AD203B41FA5}">
                      <a16:colId xmlns:a16="http://schemas.microsoft.com/office/drawing/2014/main" val="716919767"/>
                    </a:ext>
                  </a:extLst>
                </a:gridCol>
                <a:gridCol w="1476400">
                  <a:extLst>
                    <a:ext uri="{9D8B030D-6E8A-4147-A177-3AD203B41FA5}">
                      <a16:colId xmlns:a16="http://schemas.microsoft.com/office/drawing/2014/main" val="3477032205"/>
                    </a:ext>
                  </a:extLst>
                </a:gridCol>
                <a:gridCol w="3295049">
                  <a:extLst>
                    <a:ext uri="{9D8B030D-6E8A-4147-A177-3AD203B41FA5}">
                      <a16:colId xmlns:a16="http://schemas.microsoft.com/office/drawing/2014/main" val="3519754713"/>
                    </a:ext>
                  </a:extLst>
                </a:gridCol>
              </a:tblGrid>
              <a:tr h="682568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序號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類別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業者名稱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補助款金額</a:t>
                      </a:r>
                      <a:b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</a:b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（千元）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主要參與內容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7395200"/>
                  </a:ext>
                </a:extLst>
              </a:tr>
              <a:tr h="450669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主導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36803775"/>
                  </a:ext>
                </a:extLst>
              </a:tr>
              <a:tr h="325168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聯合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43710729"/>
                  </a:ext>
                </a:extLst>
              </a:tr>
              <a:tr h="325168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zh-TW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委託研究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3517888"/>
                  </a:ext>
                </a:extLst>
              </a:tr>
              <a:tr h="325168"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…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eaLnBrk="0">
                        <a:lnSpc>
                          <a:spcPts val="1800"/>
                        </a:lnSpc>
                        <a:buNone/>
                        <a:tabLst>
                          <a:tab pos="810260" algn="l"/>
                        </a:tabLst>
                      </a:pPr>
                      <a:r>
                        <a:rPr lang="en-US" sz="14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14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40859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一、受影響說明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4</a:t>
            </a:fld>
            <a:endParaRPr lang="zh-TW" altLang="en-US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2195736" y="116632"/>
            <a:ext cx="684076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貳、受美國加徵關稅政策影響說明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16CF3B-D0E2-C1BC-B9BF-8DD2B3926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4200E7-20C8-FA24-DD78-59BB2662C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376264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一、動機及可行性分析</a:t>
            </a:r>
            <a:br>
              <a:rPr lang="zh-TW" altLang="en-US" sz="3200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3200" dirty="0">
                <a:latin typeface="標楷體" pitchFamily="65" charset="-120"/>
                <a:ea typeface="標楷體" pitchFamily="65" charset="-120"/>
              </a:rPr>
            </a:br>
            <a:br>
              <a:rPr lang="en-US" altLang="zh-TW" sz="32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二、目標、創新性與規格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7E32252-84A7-F43D-0746-293862631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00A632EA-41D8-3660-2ACA-9B62E87598ED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參、研發內容與執行說明</a:t>
            </a:r>
          </a:p>
        </p:txBody>
      </p:sp>
    </p:spTree>
    <p:extLst>
      <p:ext uri="{BB962C8B-B14F-4D97-AF65-F5344CB8AC3E}">
        <p14:creationId xmlns:p14="http://schemas.microsoft.com/office/powerpoint/2010/main" val="340560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D23F0-A1E0-70BF-BE19-F9DA59219C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502229B-8C21-5552-F3BA-56E79976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376264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三、執行方式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69619B-93F8-FA55-902A-77E594987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6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E8A2AAA0-4524-AA01-1044-ECABF4D9E93A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參、研發內容與執行說明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6DDD2C51-0A46-0BEB-7211-440E0EE34C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44824"/>
            <a:ext cx="9144000" cy="4135324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DCDDFA5-6BB0-3497-0741-806F89E9F199}"/>
              </a:ext>
            </a:extLst>
          </p:cNvPr>
          <p:cNvSpPr/>
          <p:nvPr/>
        </p:nvSpPr>
        <p:spPr>
          <a:xfrm>
            <a:off x="4572000" y="1414948"/>
            <a:ext cx="42849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分項計畫說明</a:t>
            </a:r>
            <a:r>
              <a:rPr lang="en-US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依計畫架構逐項說明實施方式</a:t>
            </a:r>
            <a:r>
              <a:rPr lang="en-US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en-US" sz="1600" dirty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9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32A4DC-B810-8F7D-9769-0FBC460EA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3058F7C-6CCE-8373-A41B-059B1A6C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7</a:t>
            </a:fld>
            <a:endParaRPr lang="zh-TW" altLang="en-US"/>
          </a:p>
        </p:txBody>
      </p:sp>
      <p:sp>
        <p:nvSpPr>
          <p:cNvPr id="5" name="標題 1">
            <a:extLst>
              <a:ext uri="{FF2B5EF4-FFF2-40B4-BE49-F238E27FC236}">
                <a16:creationId xmlns:a16="http://schemas.microsoft.com/office/drawing/2014/main" id="{B6467A85-F917-9F0D-8D54-421B47AEDAD1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參、研發內容與執行說明</a:t>
            </a: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DE06524-FAA6-96F4-99F2-867C321273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12101"/>
              </p:ext>
            </p:extLst>
          </p:nvPr>
        </p:nvGraphicFramePr>
        <p:xfrm>
          <a:off x="405880" y="2132856"/>
          <a:ext cx="8280920" cy="2376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val="4134356654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2949113993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1475268453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val="4171222604"/>
                    </a:ext>
                  </a:extLst>
                </a:gridCol>
              </a:tblGrid>
              <a:tr h="94190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buNone/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設備名稱</a:t>
                      </a:r>
                    </a:p>
                    <a:p>
                      <a:pPr algn="ctr">
                        <a:lnSpc>
                          <a:spcPts val="2000"/>
                        </a:lnSpc>
                        <a:buNone/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含品牌、型號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buNone/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用途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規格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效能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buNone/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預估費用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千元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buNone/>
                      </a:pP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不含稅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buNone/>
                      </a:pP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採購對象</a:t>
                      </a:r>
                      <a:r>
                        <a:rPr lang="en-US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5656246"/>
                  </a:ext>
                </a:extLst>
              </a:tr>
              <a:tr h="717178"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03752"/>
                  </a:ext>
                </a:extLst>
              </a:tr>
              <a:tr h="717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altLang="zh-TW" sz="18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zh-TW" sz="18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559291"/>
                  </a:ext>
                </a:extLst>
              </a:tr>
            </a:tbl>
          </a:graphicData>
        </a:graphic>
      </p:graphicFrame>
      <p:sp>
        <p:nvSpPr>
          <p:cNvPr id="12" name="標題 1">
            <a:extLst>
              <a:ext uri="{FF2B5EF4-FFF2-40B4-BE49-F238E27FC236}">
                <a16:creationId xmlns:a16="http://schemas.microsoft.com/office/drawing/2014/main" id="{7BE89772-FC17-53A0-30D8-70ADF9F3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2376264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四、全新設備購置</a:t>
            </a:r>
          </a:p>
        </p:txBody>
      </p:sp>
    </p:spTree>
    <p:extLst>
      <p:ext uri="{BB962C8B-B14F-4D97-AF65-F5344CB8AC3E}">
        <p14:creationId xmlns:p14="http://schemas.microsoft.com/office/powerpoint/2010/main" val="396021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9539E-AC8B-C114-87D2-6B1ABB5CB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9">
            <a:extLst>
              <a:ext uri="{FF2B5EF4-FFF2-40B4-BE49-F238E27FC236}">
                <a16:creationId xmlns:a16="http://schemas.microsoft.com/office/drawing/2014/main" id="{ECD73643-FDB9-D3B8-BD9F-EBB73AC20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832" y="2450768"/>
            <a:ext cx="2880320" cy="1368152"/>
          </a:xfrm>
          <a:prstGeom prst="roundRect">
            <a:avLst>
              <a:gd name="adj" fmla="val 8676"/>
            </a:avLst>
          </a:prstGeom>
          <a:solidFill>
            <a:srgbClr val="0070C0"/>
          </a:soli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7313" tIns="44450" rIns="87313" bIns="44450" anchor="ctr"/>
          <a:lstStyle/>
          <a:p>
            <a:pPr algn="ctr"/>
            <a:r>
              <a:rPr lang="zh-TW" altLang="en-US" sz="2000" u="sng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本計畫</a:t>
            </a:r>
            <a:endParaRPr lang="en-US" altLang="zh-TW" sz="2000" u="sng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/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權重占比：</a:t>
            </a:r>
            <a:r>
              <a:rPr lang="en-US" altLang="zh-TW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xx%</a:t>
            </a:r>
            <a:endParaRPr lang="zh-TW" altLang="en-US" sz="20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AutoShape 29">
            <a:extLst>
              <a:ext uri="{FF2B5EF4-FFF2-40B4-BE49-F238E27FC236}">
                <a16:creationId xmlns:a16="http://schemas.microsoft.com/office/drawing/2014/main" id="{50600ED5-3141-C3C3-A782-A01DD2FC6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755024"/>
            <a:ext cx="2880320" cy="1368152"/>
          </a:xfrm>
          <a:prstGeom prst="roundRect">
            <a:avLst>
              <a:gd name="adj" fmla="val 8676"/>
            </a:avLst>
          </a:prstGeom>
          <a:solidFill>
            <a:srgbClr val="FF6600"/>
          </a:soli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7313" tIns="44450" rIns="87313" bIns="44450" anchor="ctr"/>
          <a:lstStyle/>
          <a:p>
            <a:pPr algn="ctr"/>
            <a:r>
              <a:rPr lang="zh-TW" altLang="en-US" sz="2000" u="sng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無形資產引進對象</a:t>
            </a:r>
            <a:endParaRPr lang="en-US" altLang="zh-TW" sz="2000" u="sng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權重占比：</a:t>
            </a:r>
            <a:r>
              <a:rPr lang="en-US" altLang="zh-TW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xx%</a:t>
            </a: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無形資產引進項目：</a:t>
            </a:r>
            <a:endParaRPr lang="en-US" altLang="zh-TW" sz="20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金額：</a:t>
            </a:r>
          </a:p>
        </p:txBody>
      </p:sp>
      <p:sp>
        <p:nvSpPr>
          <p:cNvPr id="6" name="AutoShape 29">
            <a:extLst>
              <a:ext uri="{FF2B5EF4-FFF2-40B4-BE49-F238E27FC236}">
                <a16:creationId xmlns:a16="http://schemas.microsoft.com/office/drawing/2014/main" id="{ECDC4F4C-05A1-9C6F-C54A-6E2B80971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40" y="4755024"/>
            <a:ext cx="2880320" cy="1368152"/>
          </a:xfrm>
          <a:prstGeom prst="roundRect">
            <a:avLst>
              <a:gd name="adj" fmla="val 8676"/>
            </a:avLst>
          </a:prstGeom>
          <a:solidFill>
            <a:srgbClr val="00B050"/>
          </a:soli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7313" tIns="44450" rIns="87313" bIns="44450" anchor="ctr"/>
          <a:lstStyle/>
          <a:p>
            <a:pPr algn="ctr"/>
            <a:r>
              <a:rPr lang="zh-TW" altLang="en-US" sz="2000" u="sng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委託研究對象</a:t>
            </a:r>
            <a:endParaRPr lang="en-US" altLang="zh-TW" sz="2000" u="sng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權重占比：</a:t>
            </a:r>
            <a:r>
              <a:rPr lang="en-US" altLang="zh-TW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xx%</a:t>
            </a: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委託研究項目：</a:t>
            </a:r>
            <a:endParaRPr lang="en-US" altLang="zh-TW" sz="20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金額：</a:t>
            </a:r>
          </a:p>
        </p:txBody>
      </p:sp>
      <p:sp>
        <p:nvSpPr>
          <p:cNvPr id="7" name="AutoShape 29">
            <a:extLst>
              <a:ext uri="{FF2B5EF4-FFF2-40B4-BE49-F238E27FC236}">
                <a16:creationId xmlns:a16="http://schemas.microsoft.com/office/drawing/2014/main" id="{F94DB6E2-9467-4CB4-B12A-D2995DA86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4755024"/>
            <a:ext cx="2880320" cy="1368152"/>
          </a:xfrm>
          <a:prstGeom prst="roundRect">
            <a:avLst>
              <a:gd name="adj" fmla="val 8676"/>
            </a:avLst>
          </a:prstGeom>
          <a:solidFill>
            <a:schemeClr val="bg1">
              <a:lumMod val="50000"/>
            </a:schemeClr>
          </a:solidFill>
          <a:ln>
            <a:noFill/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87313" tIns="44450" rIns="87313" bIns="44450" anchor="ctr"/>
          <a:lstStyle/>
          <a:p>
            <a:pPr algn="ctr"/>
            <a:r>
              <a:rPr lang="zh-TW" altLang="en-US" sz="2000" u="sng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驗證對象</a:t>
            </a:r>
            <a:endParaRPr lang="en-US" altLang="zh-TW" sz="2000" u="sng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權重占比：</a:t>
            </a:r>
            <a:r>
              <a:rPr lang="en-US" altLang="zh-TW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xx%</a:t>
            </a: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驗證項目：</a:t>
            </a:r>
            <a:endParaRPr lang="en-US" altLang="zh-TW" sz="2000" dirty="0">
              <a:solidFill>
                <a:schemeClr val="bg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000" dirty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金額：</a:t>
            </a:r>
          </a:p>
        </p:txBody>
      </p:sp>
      <p:sp>
        <p:nvSpPr>
          <p:cNvPr id="8" name="加號 7">
            <a:extLst>
              <a:ext uri="{FF2B5EF4-FFF2-40B4-BE49-F238E27FC236}">
                <a16:creationId xmlns:a16="http://schemas.microsoft.com/office/drawing/2014/main" id="{75295F12-8A70-8835-15DC-A75CD8FF0749}"/>
              </a:ext>
            </a:extLst>
          </p:cNvPr>
          <p:cNvSpPr/>
          <p:nvPr/>
        </p:nvSpPr>
        <p:spPr>
          <a:xfrm>
            <a:off x="4211960" y="4034944"/>
            <a:ext cx="504056" cy="576064"/>
          </a:xfrm>
          <a:prstGeom prst="mathPl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38A5FC2-DF45-59B0-ED65-5EB9C794D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8</a:t>
            </a:fld>
            <a:endParaRPr lang="zh-TW" altLang="en-US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5B382F2-67FE-F48A-5E2E-66343B5CEB45}"/>
              </a:ext>
            </a:extLst>
          </p:cNvPr>
          <p:cNvSpPr txBox="1"/>
          <p:nvPr/>
        </p:nvSpPr>
        <p:spPr>
          <a:xfrm>
            <a:off x="356071" y="1737683"/>
            <a:ext cx="843185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  <a:tabLst>
                <a:tab pos="666750" algn="l"/>
              </a:tabLst>
            </a:pPr>
            <a:r>
              <a:rPr lang="en-US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如有與我國資服業者合作，運用</a:t>
            </a:r>
            <a:r>
              <a:rPr lang="en-US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AI</a:t>
            </a:r>
            <a:r>
              <a:rPr lang="zh-TW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技術發展智慧化解決方案者，本項必填</a:t>
            </a:r>
            <a:r>
              <a:rPr lang="en-US" altLang="zh-TW" sz="1600" dirty="0">
                <a:solidFill>
                  <a:srgbClr val="00206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zh-TW" altLang="zh-TW" sz="1600" dirty="0">
              <a:solidFill>
                <a:srgbClr val="00206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12" name="標題 1">
            <a:extLst>
              <a:ext uri="{FF2B5EF4-FFF2-40B4-BE49-F238E27FC236}">
                <a16:creationId xmlns:a16="http://schemas.microsoft.com/office/drawing/2014/main" id="{E78C071E-71C8-674D-A9E7-BECE9DE9DB8D}"/>
              </a:ext>
            </a:extLst>
          </p:cNvPr>
          <p:cNvSpPr txBox="1">
            <a:spLocks/>
          </p:cNvSpPr>
          <p:nvPr/>
        </p:nvSpPr>
        <p:spPr>
          <a:xfrm>
            <a:off x="457200" y="1052736"/>
            <a:ext cx="8229600" cy="237626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五、無形資產引進、委託研究、驗證費、顧問情形</a:t>
            </a:r>
          </a:p>
        </p:txBody>
      </p:sp>
      <p:sp>
        <p:nvSpPr>
          <p:cNvPr id="13" name="標題 1">
            <a:extLst>
              <a:ext uri="{FF2B5EF4-FFF2-40B4-BE49-F238E27FC236}">
                <a16:creationId xmlns:a16="http://schemas.microsoft.com/office/drawing/2014/main" id="{D6B6CA61-6EEA-CA63-37D5-655C3D9CD1AF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參、研發內容與執行說明</a:t>
            </a:r>
          </a:p>
        </p:txBody>
      </p:sp>
    </p:spTree>
    <p:extLst>
      <p:ext uri="{BB962C8B-B14F-4D97-AF65-F5344CB8AC3E}">
        <p14:creationId xmlns:p14="http://schemas.microsoft.com/office/powerpoint/2010/main" val="1395631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E9E261F-E0F8-0C99-71D5-9BFCBA5E4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3408-B5FC-4643-8740-4B3D1EA5A6C0}" type="slidenum">
              <a:rPr lang="zh-TW" altLang="en-US" smtClean="0"/>
              <a:pPr/>
              <a:t>9</a:t>
            </a:fld>
            <a:endParaRPr lang="zh-TW" altLang="en-US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A58574F5-3EF6-A5C3-9B59-F9F68B6C0EFD}"/>
              </a:ext>
            </a:extLst>
          </p:cNvPr>
          <p:cNvSpPr txBox="1">
            <a:spLocks/>
          </p:cNvSpPr>
          <p:nvPr/>
        </p:nvSpPr>
        <p:spPr>
          <a:xfrm>
            <a:off x="2195736" y="116632"/>
            <a:ext cx="576064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肆、預期效益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EDDBDD76-1EA2-80FB-9FC7-56519C57DCDA}"/>
              </a:ext>
            </a:extLst>
          </p:cNvPr>
          <p:cNvSpPr txBox="1">
            <a:spLocks/>
          </p:cNvSpPr>
          <p:nvPr/>
        </p:nvSpPr>
        <p:spPr>
          <a:xfrm>
            <a:off x="457200" y="1052736"/>
            <a:ext cx="8229600" cy="2376264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  <a:spcBef>
                <a:spcPts val="1200"/>
              </a:spcBef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一、量化效益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C992288E-C6FF-A3A0-167B-A05895222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785149"/>
              </p:ext>
            </p:extLst>
          </p:nvPr>
        </p:nvGraphicFramePr>
        <p:xfrm>
          <a:off x="899592" y="1822336"/>
          <a:ext cx="7200800" cy="428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0">
                  <a:extLst>
                    <a:ext uri="{9D8B030D-6E8A-4147-A177-3AD203B41FA5}">
                      <a16:colId xmlns:a16="http://schemas.microsoft.com/office/drawing/2014/main" val="3146762231"/>
                    </a:ext>
                  </a:extLst>
                </a:gridCol>
              </a:tblGrid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增加產值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千元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必填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106143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產出新產品或服務共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6599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衍生商品或服務數共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項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11407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投入研發費用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千元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936351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促成投資額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千元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必填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593769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降低成本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千元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3500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增加就業人數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9538507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成立新公司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0943148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發明專利共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件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208749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新型、新式樣專利共</a:t>
                      </a:r>
                      <a:r>
                        <a:rPr lang="en-US" altLang="zh-TW" sz="1600" u="sng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 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件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0812576"/>
                  </a:ext>
                </a:extLst>
              </a:tr>
              <a:tr h="491192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Bef>
                          <a:spcPts val="180"/>
                        </a:spcBef>
                        <a:spcAft>
                          <a:spcPts val="180"/>
                        </a:spcAft>
                        <a:buNone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11.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市場突破成效</a:t>
                      </a:r>
                    </a:p>
                    <a:p>
                      <a:pPr>
                        <a:lnSpc>
                          <a:spcPts val="1800"/>
                        </a:lnSpc>
                        <a:spcBef>
                          <a:spcPts val="180"/>
                        </a:spcBef>
                        <a:spcAft>
                          <a:spcPts val="180"/>
                        </a:spcAft>
                        <a:buNone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開拓海內外市場之成效說明，例如取得訂單、簽署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MOU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或海外驗證等。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39165"/>
                  </a:ext>
                </a:extLst>
              </a:tr>
              <a:tr h="3028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可自行增列</a:t>
                      </a:r>
                      <a:r>
                        <a:rPr lang="en-US" altLang="zh-TW" sz="16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330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6956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525</Words>
  <Application>Microsoft Office PowerPoint</Application>
  <PresentationFormat>如螢幕大小 (4:3)</PresentationFormat>
  <Paragraphs>112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5" baseType="lpstr">
      <vt:lpstr>標楷體</vt:lpstr>
      <vt:lpstr>Arial</vt:lpstr>
      <vt:lpstr>Calibri</vt:lpstr>
      <vt:lpstr>Times New Roman</vt:lpstr>
      <vt:lpstr>Office 佈景主題</vt:lpstr>
      <vt:lpstr>PowerPoint 簡報</vt:lpstr>
      <vt:lpstr>審查簡報大綱</vt:lpstr>
      <vt:lpstr>PowerPoint 簡報</vt:lpstr>
      <vt:lpstr>一、受影響說明</vt:lpstr>
      <vt:lpstr>一、動機及可行性分析   二、目標、創新性與規格</vt:lpstr>
      <vt:lpstr>三、執行方式</vt:lpstr>
      <vt:lpstr>四、全新設備購置</vt:lpstr>
      <vt:lpstr>PowerPoint 簡報</vt:lpstr>
      <vt:lpstr>PowerPoint 簡報</vt:lpstr>
      <vt:lpstr>PowerPoint 簡報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陳昱欣</dc:creator>
  <cp:lastModifiedBy>陳鐶洲</cp:lastModifiedBy>
  <cp:revision>97</cp:revision>
  <cp:lastPrinted>2017-03-30T07:03:13Z</cp:lastPrinted>
  <dcterms:created xsi:type="dcterms:W3CDTF">2015-04-14T05:34:27Z</dcterms:created>
  <dcterms:modified xsi:type="dcterms:W3CDTF">2025-08-06T10:22:44Z</dcterms:modified>
</cp:coreProperties>
</file>