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458" autoAdjust="0"/>
    <p:restoredTop sz="94660"/>
  </p:normalViewPr>
  <p:slideViewPr>
    <p:cSldViewPr>
      <p:cViewPr varScale="1">
        <p:scale>
          <a:sx n="107" d="100"/>
          <a:sy n="107" d="100"/>
        </p:scale>
        <p:origin x="2340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DF3F-CEB2-4D19-8361-B8FBE3DCDB21}" type="datetimeFigureOut">
              <a:rPr lang="zh-TW" altLang="en-US" smtClean="0"/>
              <a:pPr/>
              <a:t>2026/1/14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1BF1-D01D-40AB-8EB5-5C68508C89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DF3F-CEB2-4D19-8361-B8FBE3DCDB21}" type="datetimeFigureOut">
              <a:rPr lang="zh-TW" altLang="en-US" smtClean="0"/>
              <a:pPr/>
              <a:t>2026/1/14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1BF1-D01D-40AB-8EB5-5C68508C89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DF3F-CEB2-4D19-8361-B8FBE3DCDB21}" type="datetimeFigureOut">
              <a:rPr lang="zh-TW" altLang="en-US" smtClean="0"/>
              <a:pPr/>
              <a:t>2026/1/14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1BF1-D01D-40AB-8EB5-5C68508C89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DF3F-CEB2-4D19-8361-B8FBE3DCDB21}" type="datetimeFigureOut">
              <a:rPr lang="zh-TW" altLang="en-US" smtClean="0"/>
              <a:pPr/>
              <a:t>2026/1/14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1BF1-D01D-40AB-8EB5-5C68508C89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DF3F-CEB2-4D19-8361-B8FBE3DCDB21}" type="datetimeFigureOut">
              <a:rPr lang="zh-TW" altLang="en-US" smtClean="0"/>
              <a:pPr/>
              <a:t>2026/1/14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1BF1-D01D-40AB-8EB5-5C68508C89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DF3F-CEB2-4D19-8361-B8FBE3DCDB21}" type="datetimeFigureOut">
              <a:rPr lang="zh-TW" altLang="en-US" smtClean="0"/>
              <a:pPr/>
              <a:t>2026/1/14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1BF1-D01D-40AB-8EB5-5C68508C89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DF3F-CEB2-4D19-8361-B8FBE3DCDB21}" type="datetimeFigureOut">
              <a:rPr lang="zh-TW" altLang="en-US" smtClean="0"/>
              <a:pPr/>
              <a:t>2026/1/14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1BF1-D01D-40AB-8EB5-5C68508C89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DF3F-CEB2-4D19-8361-B8FBE3DCDB21}" type="datetimeFigureOut">
              <a:rPr lang="zh-TW" altLang="en-US" smtClean="0"/>
              <a:pPr/>
              <a:t>2026/1/14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1BF1-D01D-40AB-8EB5-5C68508C89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DF3F-CEB2-4D19-8361-B8FBE3DCDB21}" type="datetimeFigureOut">
              <a:rPr lang="zh-TW" altLang="en-US" smtClean="0"/>
              <a:pPr/>
              <a:t>2026/1/14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1BF1-D01D-40AB-8EB5-5C68508C89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DF3F-CEB2-4D19-8361-B8FBE3DCDB21}" type="datetimeFigureOut">
              <a:rPr lang="zh-TW" altLang="en-US" smtClean="0"/>
              <a:pPr/>
              <a:t>2026/1/14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1BF1-D01D-40AB-8EB5-5C68508C89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DF3F-CEB2-4D19-8361-B8FBE3DCDB21}" type="datetimeFigureOut">
              <a:rPr lang="zh-TW" altLang="en-US" smtClean="0"/>
              <a:pPr/>
              <a:t>2026/1/14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1BF1-D01D-40AB-8EB5-5C68508C89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99DF3F-CEB2-4D19-8361-B8FBE3DCDB21}" type="datetimeFigureOut">
              <a:rPr lang="zh-TW" altLang="en-US" smtClean="0"/>
              <a:pPr/>
              <a:t>2026/1/14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5E1BF1-D01D-40AB-8EB5-5C68508C8913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1023C0F7-0119-6406-49A5-8DB610FC481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7505" y="92077"/>
            <a:ext cx="1368152" cy="427988"/>
          </a:xfrm>
          <a:prstGeom prst="rect">
            <a:avLst/>
          </a:prstGeom>
          <a:noFill/>
          <a:ln cap="flat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F7432AE2-2281-8017-1B4E-7B26FD24320D}"/>
              </a:ext>
            </a:extLst>
          </p:cNvPr>
          <p:cNvSpPr/>
          <p:nvPr/>
        </p:nvSpPr>
        <p:spPr>
          <a:xfrm>
            <a:off x="4917887" y="3743004"/>
            <a:ext cx="3761358" cy="1270172"/>
          </a:xfrm>
          <a:prstGeom prst="rect">
            <a:avLst/>
          </a:prstGeom>
          <a:noFill/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atinLnBrk="1">
              <a:lnSpc>
                <a:spcPts val="1800"/>
              </a:lnSpc>
              <a:tabLst>
                <a:tab pos="92075" algn="l"/>
              </a:tabLst>
            </a:pPr>
            <a:endParaRPr lang="en-US" altLang="zh-TW" sz="14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E94E9EA-622A-3138-9098-21718B8AA4DC}"/>
              </a:ext>
            </a:extLst>
          </p:cNvPr>
          <p:cNvSpPr/>
          <p:nvPr/>
        </p:nvSpPr>
        <p:spPr>
          <a:xfrm>
            <a:off x="452302" y="3727310"/>
            <a:ext cx="3773811" cy="1285865"/>
          </a:xfrm>
          <a:prstGeom prst="rect">
            <a:avLst/>
          </a:pr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atinLnBrk="1">
              <a:lnSpc>
                <a:spcPts val="1800"/>
              </a:lnSpc>
              <a:tabLst>
                <a:tab pos="92075" algn="l"/>
              </a:tabLst>
            </a:pPr>
            <a:endParaRPr lang="zh-TW" altLang="en-US" sz="14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圓角矩形 6">
            <a:extLst>
              <a:ext uri="{FF2B5EF4-FFF2-40B4-BE49-F238E27FC236}">
                <a16:creationId xmlns:a16="http://schemas.microsoft.com/office/drawing/2014/main" id="{5F9258CA-2568-CB92-B9A8-80BF49B31210}"/>
              </a:ext>
            </a:extLst>
          </p:cNvPr>
          <p:cNvSpPr/>
          <p:nvPr/>
        </p:nvSpPr>
        <p:spPr>
          <a:xfrm>
            <a:off x="290857" y="5108509"/>
            <a:ext cx="5505279" cy="504056"/>
          </a:xfrm>
          <a:prstGeom prst="roundRect">
            <a:avLst>
              <a:gd name="adj" fmla="val 8554"/>
            </a:avLst>
          </a:prstGeom>
          <a:solidFill>
            <a:srgbClr val="FFC000"/>
          </a:solidFill>
          <a:ln>
            <a:noFill/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lIns="99745" tIns="49873" rIns="99745" bIns="49873" anchor="ctr"/>
          <a:lstStyle/>
          <a:p>
            <a:pPr>
              <a:defRPr/>
            </a:pPr>
            <a:r>
              <a:rPr lang="en-US" altLang="zh-TW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軟正黑體" panose="020B0604030504040204" pitchFamily="34" charset="-120"/>
              </a:rPr>
              <a:t>05 </a:t>
            </a:r>
            <a:r>
              <a:rPr lang="zh-TW" altLang="en-US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軟正黑體" panose="020B0604030504040204" pitchFamily="34" charset="-120"/>
              </a:rPr>
              <a:t>計畫開發成效</a:t>
            </a:r>
            <a:r>
              <a:rPr lang="en-US" altLang="zh-TW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軟正黑體" panose="020B0604030504040204" pitchFamily="34" charset="-120"/>
              </a:rPr>
              <a:t>(</a:t>
            </a:r>
            <a:r>
              <a:rPr lang="zh-TW" altLang="en-US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軟正黑體" panose="020B0604030504040204" pitchFamily="34" charset="-120"/>
              </a:rPr>
              <a:t>請列舉具體量化實績</a:t>
            </a:r>
            <a:r>
              <a:rPr lang="en-US" altLang="zh-TW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軟正黑體" panose="020B0604030504040204" pitchFamily="34" charset="-120"/>
              </a:rPr>
              <a:t>)</a:t>
            </a:r>
            <a:endParaRPr lang="en-US" altLang="en-US" sz="24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軟正黑體" panose="020B0604030504040204" pitchFamily="34" charset="-120"/>
            </a:endParaRPr>
          </a:p>
        </p:txBody>
      </p:sp>
      <p:sp>
        <p:nvSpPr>
          <p:cNvPr id="15" name="圓角矩形 10">
            <a:extLst>
              <a:ext uri="{FF2B5EF4-FFF2-40B4-BE49-F238E27FC236}">
                <a16:creationId xmlns:a16="http://schemas.microsoft.com/office/drawing/2014/main" id="{39385448-7AEF-C770-4BCF-98E3C93B9E14}"/>
              </a:ext>
            </a:extLst>
          </p:cNvPr>
          <p:cNvSpPr/>
          <p:nvPr/>
        </p:nvSpPr>
        <p:spPr>
          <a:xfrm>
            <a:off x="290857" y="1624954"/>
            <a:ext cx="2048895" cy="504056"/>
          </a:xfrm>
          <a:prstGeom prst="roundRect">
            <a:avLst>
              <a:gd name="adj" fmla="val 10278"/>
            </a:avLst>
          </a:prstGeom>
          <a:solidFill>
            <a:schemeClr val="accent1">
              <a:lumMod val="75000"/>
            </a:schemeClr>
          </a:solidFill>
          <a:ln>
            <a:noFill/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lIns="99745" tIns="49873" rIns="99745" bIns="49873" anchor="ctr"/>
          <a:lstStyle/>
          <a:p>
            <a:pPr>
              <a:defRPr/>
            </a:pPr>
            <a:r>
              <a:rPr lang="en-US" altLang="zh-TW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軟正黑體" panose="020B0604030504040204" pitchFamily="34" charset="-120"/>
              </a:rPr>
              <a:t>01 </a:t>
            </a:r>
            <a:r>
              <a:rPr lang="zh-TW" altLang="en-US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軟正黑體" panose="020B0604030504040204" pitchFamily="34" charset="-120"/>
              </a:rPr>
              <a:t>計畫摘要</a:t>
            </a:r>
            <a:endParaRPr lang="en-US" altLang="en-US" sz="2400" b="1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軟正黑體" panose="020B0604030504040204" pitchFamily="34" charset="-120"/>
            </a:endParaRPr>
          </a:p>
        </p:txBody>
      </p:sp>
      <p:sp>
        <p:nvSpPr>
          <p:cNvPr id="19" name="圓角矩形 17">
            <a:extLst>
              <a:ext uri="{FF2B5EF4-FFF2-40B4-BE49-F238E27FC236}">
                <a16:creationId xmlns:a16="http://schemas.microsoft.com/office/drawing/2014/main" id="{B6887516-653C-1AC1-D77A-69EFB9346D07}"/>
              </a:ext>
            </a:extLst>
          </p:cNvPr>
          <p:cNvSpPr/>
          <p:nvPr/>
        </p:nvSpPr>
        <p:spPr>
          <a:xfrm>
            <a:off x="290859" y="3373619"/>
            <a:ext cx="3705078" cy="504056"/>
          </a:xfrm>
          <a:prstGeom prst="roundRect">
            <a:avLst/>
          </a:prstGeom>
          <a:solidFill>
            <a:schemeClr val="accent3"/>
          </a:solidFill>
          <a:ln>
            <a:noFill/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lIns="99745" tIns="49873" rIns="99745" bIns="49873" anchor="ctr"/>
          <a:lstStyle/>
          <a:p>
            <a:pPr>
              <a:defRPr/>
            </a:pPr>
            <a:r>
              <a:rPr lang="en-US" altLang="zh-TW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軟正黑體" panose="020B0604030504040204" pitchFamily="34" charset="-120"/>
              </a:rPr>
              <a:t>02 </a:t>
            </a:r>
            <a:r>
              <a:rPr lang="zh-TW" altLang="en-US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軟正黑體" panose="020B0604030504040204" pitchFamily="34" charset="-120"/>
              </a:rPr>
              <a:t>新購設備帶動效益</a:t>
            </a:r>
            <a:endParaRPr lang="en-US" altLang="en-US" sz="2400" b="1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軟正黑體" panose="020B0604030504040204" pitchFamily="34" charset="-120"/>
            </a:endParaRPr>
          </a:p>
        </p:txBody>
      </p:sp>
      <p:sp>
        <p:nvSpPr>
          <p:cNvPr id="20" name="圓角矩形 22">
            <a:extLst>
              <a:ext uri="{FF2B5EF4-FFF2-40B4-BE49-F238E27FC236}">
                <a16:creationId xmlns:a16="http://schemas.microsoft.com/office/drawing/2014/main" id="{A6D6E243-10BB-E0C0-B71F-4402C11EB793}"/>
              </a:ext>
            </a:extLst>
          </p:cNvPr>
          <p:cNvSpPr/>
          <p:nvPr/>
        </p:nvSpPr>
        <p:spPr>
          <a:xfrm>
            <a:off x="4764367" y="1624954"/>
            <a:ext cx="3120001" cy="504056"/>
          </a:xfrm>
          <a:prstGeom prst="roundRect">
            <a:avLst/>
          </a:prstGeom>
          <a:solidFill>
            <a:schemeClr val="accent5"/>
          </a:solidFill>
          <a:ln>
            <a:noFill/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lIns="99745" tIns="49873" rIns="99745" bIns="49873" anchor="ctr"/>
          <a:lstStyle/>
          <a:p>
            <a:pPr>
              <a:defRPr/>
            </a:pPr>
            <a:r>
              <a:rPr lang="en-US" altLang="zh-TW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軟正黑體" panose="020B0604030504040204" pitchFamily="34" charset="-120"/>
              </a:rPr>
              <a:t>03 </a:t>
            </a:r>
            <a:r>
              <a:rPr lang="zh-TW" altLang="en-US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軟正黑體" panose="020B0604030504040204" pitchFamily="34" charset="-120"/>
              </a:rPr>
              <a:t>政府輔導資源</a:t>
            </a:r>
            <a:endParaRPr lang="en-US" altLang="en-US" sz="2400" b="1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軟正黑體" panose="020B0604030504040204" pitchFamily="34" charset="-120"/>
            </a:endParaRPr>
          </a:p>
        </p:txBody>
      </p:sp>
      <p:sp>
        <p:nvSpPr>
          <p:cNvPr id="21" name="標題 28">
            <a:extLst>
              <a:ext uri="{FF2B5EF4-FFF2-40B4-BE49-F238E27FC236}">
                <a16:creationId xmlns:a16="http://schemas.microsoft.com/office/drawing/2014/main" id="{994A1CB3-9AB3-4378-A3CE-0F0284028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120" y="47707"/>
            <a:ext cx="8229600" cy="476672"/>
          </a:xfrm>
        </p:spPr>
        <p:txBody>
          <a:bodyPr>
            <a:noAutofit/>
          </a:bodyPr>
          <a:lstStyle/>
          <a:p>
            <a:r>
              <a:rPr lang="zh-TW" altLang="en-US" sz="3200" b="1" dirty="0">
                <a:solidFill>
                  <a:schemeClr val="accent5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計畫全程成效摘要</a:t>
            </a:r>
          </a:p>
        </p:txBody>
      </p:sp>
      <p:sp>
        <p:nvSpPr>
          <p:cNvPr id="22" name="圓角矩形 10">
            <a:extLst>
              <a:ext uri="{FF2B5EF4-FFF2-40B4-BE49-F238E27FC236}">
                <a16:creationId xmlns:a16="http://schemas.microsoft.com/office/drawing/2014/main" id="{EB465ED8-7AF6-F68E-5DC3-CCEB0DAB6D94}"/>
              </a:ext>
            </a:extLst>
          </p:cNvPr>
          <p:cNvSpPr/>
          <p:nvPr/>
        </p:nvSpPr>
        <p:spPr>
          <a:xfrm>
            <a:off x="4783139" y="3373619"/>
            <a:ext cx="3317253" cy="504056"/>
          </a:xfrm>
          <a:prstGeom prst="roundRect">
            <a:avLst>
              <a:gd name="adj" fmla="val 10278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lIns="99745" tIns="49873" rIns="99745" bIns="49873" anchor="ctr"/>
          <a:lstStyle/>
          <a:p>
            <a:pPr>
              <a:lnSpc>
                <a:spcPct val="130000"/>
              </a:lnSpc>
              <a:defRPr/>
            </a:pPr>
            <a:r>
              <a:rPr lang="en-US" altLang="zh-TW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軟正黑體" panose="020B0604030504040204" pitchFamily="34" charset="-120"/>
              </a:rPr>
              <a:t>04 </a:t>
            </a:r>
            <a:r>
              <a:rPr lang="zh-TW" altLang="en-US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軟正黑體" panose="020B0604030504040204" pitchFamily="34" charset="-120"/>
              </a:rPr>
              <a:t>海外布局之延伸效益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2B1BE5A2-1FC8-BADF-0018-EA5DF3E39E7B}"/>
              </a:ext>
            </a:extLst>
          </p:cNvPr>
          <p:cNvSpPr/>
          <p:nvPr/>
        </p:nvSpPr>
        <p:spPr>
          <a:xfrm>
            <a:off x="452302" y="2015745"/>
            <a:ext cx="3773811" cy="1285865"/>
          </a:xfrm>
          <a:prstGeom prst="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atinLnBrk="1">
              <a:lnSpc>
                <a:spcPts val="1800"/>
              </a:lnSpc>
              <a:tabLst>
                <a:tab pos="92075" algn="l"/>
              </a:tabLst>
            </a:pPr>
            <a:endParaRPr lang="en-US" altLang="zh-TW" sz="14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E43CD9CC-7EFB-85A2-89DE-17B91FCCF403}"/>
              </a:ext>
            </a:extLst>
          </p:cNvPr>
          <p:cNvSpPr/>
          <p:nvPr/>
        </p:nvSpPr>
        <p:spPr>
          <a:xfrm>
            <a:off x="4917887" y="2015745"/>
            <a:ext cx="3761358" cy="1285865"/>
          </a:xfrm>
          <a:prstGeom prst="rect">
            <a:avLst/>
          </a:prstGeom>
          <a:noFill/>
          <a:ln w="12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800"/>
              </a:lnSpc>
              <a:tabLst>
                <a:tab pos="92075" algn="l"/>
              </a:tabLst>
            </a:pPr>
            <a:endParaRPr lang="en-US" altLang="zh-TW" sz="14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FF6B0D5F-229A-87A4-0A97-A584F7313BCA}"/>
              </a:ext>
            </a:extLst>
          </p:cNvPr>
          <p:cNvSpPr/>
          <p:nvPr/>
        </p:nvSpPr>
        <p:spPr>
          <a:xfrm>
            <a:off x="452301" y="5543204"/>
            <a:ext cx="8226943" cy="1270172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800"/>
              </a:lnSpc>
              <a:tabLst>
                <a:tab pos="92075" algn="l"/>
              </a:tabLst>
            </a:pPr>
            <a:endParaRPr lang="en-US" altLang="zh-TW" sz="14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" name="圓角矩形 15">
            <a:extLst>
              <a:ext uri="{FF2B5EF4-FFF2-40B4-BE49-F238E27FC236}">
                <a16:creationId xmlns:a16="http://schemas.microsoft.com/office/drawing/2014/main" id="{7F1F8F62-6F71-D238-9E71-8323FB29604D}"/>
              </a:ext>
            </a:extLst>
          </p:cNvPr>
          <p:cNvSpPr/>
          <p:nvPr/>
        </p:nvSpPr>
        <p:spPr>
          <a:xfrm>
            <a:off x="251519" y="616905"/>
            <a:ext cx="8568953" cy="93988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lIns="99745" tIns="49873" rIns="99745" bIns="49873" anchor="ctr"/>
          <a:lstStyle/>
          <a:p>
            <a:pPr marL="180975" latinLnBrk="1">
              <a:lnSpc>
                <a:spcPct val="130000"/>
              </a:lnSpc>
              <a:buFontTx/>
              <a:buChar char="•"/>
            </a:pPr>
            <a:endParaRPr lang="zh-TW" altLang="en-US" sz="1300" b="1" dirty="0">
              <a:solidFill>
                <a:srgbClr val="800000"/>
              </a:solidFill>
              <a:ea typeface="標楷體" pitchFamily="65" charset="-120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9BAF84C3-4B52-1F60-DF02-A03D973128A5}"/>
              </a:ext>
            </a:extLst>
          </p:cNvPr>
          <p:cNvSpPr/>
          <p:nvPr/>
        </p:nvSpPr>
        <p:spPr>
          <a:xfrm>
            <a:off x="395536" y="613137"/>
            <a:ext cx="8424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zh-TW" altLang="en-US" sz="2000" dirty="0">
                <a:ea typeface="微軟正黑體" pitchFamily="34" charset="-120"/>
              </a:rPr>
              <a:t>計畫類型：提升產業競爭力研發轉型支持</a:t>
            </a:r>
            <a:r>
              <a:rPr lang="en-US" altLang="zh-TW" sz="2000" dirty="0">
                <a:ea typeface="微軟正黑體" pitchFamily="34" charset="-120"/>
              </a:rPr>
              <a:t>-</a:t>
            </a:r>
            <a:r>
              <a:rPr lang="zh-TW" altLang="en-US" sz="2000">
                <a:ea typeface="微軟正黑體" pitchFamily="34" charset="-120"/>
              </a:rPr>
              <a:t>產業聯盟</a:t>
            </a:r>
            <a:r>
              <a:rPr lang="en-US" altLang="zh-TW" sz="2000">
                <a:ea typeface="微軟正黑體" pitchFamily="34" charset="-120"/>
              </a:rPr>
              <a:t>(</a:t>
            </a:r>
            <a:r>
              <a:rPr lang="en-US" altLang="zh-TW" sz="2000" dirty="0">
                <a:ea typeface="微軟正黑體" pitchFamily="34" charset="-120"/>
              </a:rPr>
              <a:t>XXX</a:t>
            </a:r>
            <a:r>
              <a:rPr lang="zh-TW" altLang="en-US" sz="2000" dirty="0">
                <a:ea typeface="微軟正黑體" pitchFamily="34" charset="-120"/>
              </a:rPr>
              <a:t>年度</a:t>
            </a:r>
            <a:r>
              <a:rPr lang="en-US" altLang="zh-TW" sz="2000" dirty="0">
                <a:ea typeface="微軟正黑體" pitchFamily="34" charset="-120"/>
              </a:rPr>
              <a:t>)</a:t>
            </a:r>
          </a:p>
          <a:p>
            <a:pPr>
              <a:lnSpc>
                <a:spcPts val="2400"/>
              </a:lnSpc>
            </a:pPr>
            <a:r>
              <a:rPr lang="zh-TW" altLang="en-US" sz="2000" dirty="0">
                <a:ea typeface="微軟正黑體" pitchFamily="34" charset="-120"/>
              </a:rPr>
              <a:t>計畫名稱：</a:t>
            </a:r>
            <a:r>
              <a:rPr lang="en-US" altLang="zh-TW" sz="2000" dirty="0">
                <a:ea typeface="微軟正黑體" pitchFamily="34" charset="-120"/>
              </a:rPr>
              <a:t>XXXXXXXXXXX</a:t>
            </a:r>
            <a:r>
              <a:rPr lang="zh-TW" altLang="en-US" sz="2000" dirty="0">
                <a:ea typeface="微軟正黑體" pitchFamily="34" charset="-120"/>
              </a:rPr>
              <a:t>計畫</a:t>
            </a:r>
            <a:endParaRPr lang="en-US" altLang="zh-TW" sz="2000" dirty="0">
              <a:ea typeface="微軟正黑體" pitchFamily="34" charset="-120"/>
            </a:endParaRPr>
          </a:p>
          <a:p>
            <a:pPr>
              <a:lnSpc>
                <a:spcPts val="2400"/>
              </a:lnSpc>
            </a:pPr>
            <a:r>
              <a:rPr lang="zh-TW" altLang="en-US" sz="2000" dirty="0">
                <a:ea typeface="微軟正黑體" pitchFamily="34" charset="-120"/>
              </a:rPr>
              <a:t>企業名稱：</a:t>
            </a:r>
            <a:r>
              <a:rPr lang="en-US" altLang="zh-TW" sz="2000" dirty="0">
                <a:ea typeface="微軟正黑體" pitchFamily="34" charset="-120"/>
              </a:rPr>
              <a:t>XXXXXX</a:t>
            </a:r>
            <a:r>
              <a:rPr lang="zh-TW" altLang="en-US" sz="2000" dirty="0">
                <a:ea typeface="微軟正黑體" pitchFamily="34" charset="-120"/>
              </a:rPr>
              <a:t>有限公司</a:t>
            </a:r>
          </a:p>
        </p:txBody>
      </p:sp>
      <p:sp>
        <p:nvSpPr>
          <p:cNvPr id="30" name="文字方塊 27">
            <a:extLst>
              <a:ext uri="{FF2B5EF4-FFF2-40B4-BE49-F238E27FC236}">
                <a16:creationId xmlns:a16="http://schemas.microsoft.com/office/drawing/2014/main" id="{68AB10B7-0E65-EEB9-FE09-E4BD21874FA2}"/>
              </a:ext>
            </a:extLst>
          </p:cNvPr>
          <p:cNvSpPr txBox="1"/>
          <p:nvPr/>
        </p:nvSpPr>
        <p:spPr>
          <a:xfrm>
            <a:off x="528362" y="5733256"/>
            <a:ext cx="7704856" cy="974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3" indent="-182563">
              <a:lnSpc>
                <a:spcPts val="1400"/>
              </a:lnSpc>
              <a:spcBef>
                <a:spcPct val="15000"/>
              </a:spcBef>
              <a:spcAft>
                <a:spcPct val="10000"/>
              </a:spcAft>
              <a:tabLst>
                <a:tab pos="92075" algn="l"/>
              </a:tabLst>
            </a:pPr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例如</a:t>
            </a:r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1400" dirty="0">
              <a:solidFill>
                <a:srgbClr val="000066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82563" indent="-182563">
              <a:lnSpc>
                <a:spcPts val="1400"/>
              </a:lnSpc>
              <a:spcBef>
                <a:spcPct val="15000"/>
              </a:spcBef>
              <a:spcAft>
                <a:spcPct val="10000"/>
              </a:spcAft>
              <a:buFont typeface="Arial" pitchFamily="34" charset="0"/>
              <a:buChar char="•"/>
              <a:tabLst>
                <a:tab pos="92075" algn="l"/>
              </a:tabLst>
            </a:pP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擴大海外通路佈局：</a:t>
            </a:r>
            <a:endParaRPr lang="en-US" altLang="zh-TW" sz="1400" dirty="0">
              <a:solidFill>
                <a:srgbClr val="000066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82563" indent="-182563">
              <a:lnSpc>
                <a:spcPts val="1400"/>
              </a:lnSpc>
              <a:spcBef>
                <a:spcPct val="15000"/>
              </a:spcBef>
              <a:spcAft>
                <a:spcPct val="10000"/>
              </a:spcAft>
              <a:buFont typeface="Arial" pitchFamily="34" charset="0"/>
              <a:buChar char="•"/>
              <a:tabLst>
                <a:tab pos="92075" algn="l"/>
              </a:tabLst>
            </a:pP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創造市場營收績效：</a:t>
            </a:r>
            <a:endParaRPr lang="en-US" altLang="zh-TW" sz="1400" dirty="0">
              <a:solidFill>
                <a:srgbClr val="000066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82563" indent="-182563">
              <a:lnSpc>
                <a:spcPts val="1400"/>
              </a:lnSpc>
              <a:spcBef>
                <a:spcPct val="15000"/>
              </a:spcBef>
              <a:spcAft>
                <a:spcPct val="10000"/>
              </a:spcAft>
              <a:buFont typeface="Arial" pitchFamily="34" charset="0"/>
              <a:buChar char="•"/>
              <a:tabLst>
                <a:tab pos="92075" algn="l"/>
              </a:tabLst>
            </a:pPr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……..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</TotalTime>
  <Words>76</Words>
  <Application>Microsoft Office PowerPoint</Application>
  <PresentationFormat>如螢幕大小 (4:3)</PresentationFormat>
  <Paragraphs>13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6" baseType="lpstr">
      <vt:lpstr>微軟正黑體</vt:lpstr>
      <vt:lpstr>標楷體</vt:lpstr>
      <vt:lpstr>Arial</vt:lpstr>
      <vt:lpstr>Calibri</vt:lpstr>
      <vt:lpstr>Office 佈景主題</vt:lpstr>
      <vt:lpstr>計畫全程成效摘要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陳昱欣</dc:creator>
  <cp:lastModifiedBy>林苡君</cp:lastModifiedBy>
  <cp:revision>27</cp:revision>
  <dcterms:created xsi:type="dcterms:W3CDTF">2015-08-14T05:54:42Z</dcterms:created>
  <dcterms:modified xsi:type="dcterms:W3CDTF">2026-01-14T06:14:04Z</dcterms:modified>
</cp:coreProperties>
</file>