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72" r:id="rId4"/>
    <p:sldId id="259" r:id="rId5"/>
    <p:sldId id="273" r:id="rId6"/>
    <p:sldId id="260" r:id="rId7"/>
    <p:sldId id="274" r:id="rId8"/>
    <p:sldId id="262" r:id="rId9"/>
    <p:sldId id="267" r:id="rId10"/>
  </p:sldIdLst>
  <p:sldSz cx="9144000" cy="6858000" type="screen4x3"/>
  <p:notesSz cx="7099300" cy="102346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03" autoAdjust="0"/>
  </p:normalViewPr>
  <p:slideViewPr>
    <p:cSldViewPr>
      <p:cViewPr varScale="1">
        <p:scale>
          <a:sx n="54" d="100"/>
          <a:sy n="54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1896" y="-103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E8B6E56-C124-00A9-A649-667725DF73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B38EC59-CFFC-AFA5-ECF2-C44716F7AB8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8D5790C-5A5B-4A1F-BBC6-45DBE1CF6173}" type="datetimeFigureOut">
              <a:rPr lang="zh-TW" altLang="en-US"/>
              <a:pPr>
                <a:defRPr/>
              </a:pPr>
              <a:t>2026/1/19</a:t>
            </a:fld>
            <a:endParaRPr lang="zh-TW" altLang="en-US"/>
          </a:p>
        </p:txBody>
      </p:sp>
      <p:sp>
        <p:nvSpPr>
          <p:cNvPr id="4" name="投影片圖像版面配置區 3">
            <a:extLst>
              <a:ext uri="{FF2B5EF4-FFF2-40B4-BE49-F238E27FC236}">
                <a16:creationId xmlns:a16="http://schemas.microsoft.com/office/drawing/2014/main" id="{507B9D51-9315-F08F-6858-A2438A9FA0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>
            <a:extLst>
              <a:ext uri="{FF2B5EF4-FFF2-40B4-BE49-F238E27FC236}">
                <a16:creationId xmlns:a16="http://schemas.microsoft.com/office/drawing/2014/main" id="{67ED8788-680A-D1C1-04D0-A52247A718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</p:spPr>
        <p:txBody>
          <a:bodyPr vert="horz" lIns="94759" tIns="47380" rIns="94759" bIns="47380" rtlCol="0">
            <a:normAutofit/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F2203FF-4020-5A06-9563-D0A482F2079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BA1AA08-590B-8010-7633-6BF7AC0084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2163BE-9A63-4B12-87EA-69FBC193479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投影片圖像版面配置區 1">
            <a:extLst>
              <a:ext uri="{FF2B5EF4-FFF2-40B4-BE49-F238E27FC236}">
                <a16:creationId xmlns:a16="http://schemas.microsoft.com/office/drawing/2014/main" id="{0124E8A0-F9EA-F3D6-1A52-1CB7FB3AA5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備忘稿版面配置區 2">
            <a:extLst>
              <a:ext uri="{FF2B5EF4-FFF2-40B4-BE49-F238E27FC236}">
                <a16:creationId xmlns:a16="http://schemas.microsoft.com/office/drawing/2014/main" id="{251535FD-2DD6-8195-3CEC-B9C9372250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5124" name="投影片編號版面配置區 3">
            <a:extLst>
              <a:ext uri="{FF2B5EF4-FFF2-40B4-BE49-F238E27FC236}">
                <a16:creationId xmlns:a16="http://schemas.microsoft.com/office/drawing/2014/main" id="{8392DDF1-B398-9E02-FF1E-BC2BD8C07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A29ED4C-228C-44C5-B7CB-5D6B4C24A9F0}" type="slidenum">
              <a:rPr lang="zh-TW" altLang="en-US" smtClean="0"/>
              <a:pPr>
                <a:spcBef>
                  <a:spcPct val="0"/>
                </a:spcBef>
              </a:pPr>
              <a:t>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投影片圖像版面配置區 1">
            <a:extLst>
              <a:ext uri="{FF2B5EF4-FFF2-40B4-BE49-F238E27FC236}">
                <a16:creationId xmlns:a16="http://schemas.microsoft.com/office/drawing/2014/main" id="{40E070D4-8981-4DE3-6F59-93317B33CE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備忘稿版面配置區 2">
            <a:extLst>
              <a:ext uri="{FF2B5EF4-FFF2-40B4-BE49-F238E27FC236}">
                <a16:creationId xmlns:a16="http://schemas.microsoft.com/office/drawing/2014/main" id="{D25ED634-30A8-286F-6FA5-31C41C8B9C4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7172" name="投影片編號版面配置區 3">
            <a:extLst>
              <a:ext uri="{FF2B5EF4-FFF2-40B4-BE49-F238E27FC236}">
                <a16:creationId xmlns:a16="http://schemas.microsoft.com/office/drawing/2014/main" id="{4C170932-9787-0ED6-E8B1-EFFD108F47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56FEA9F-F65D-49F0-8C0D-90440DB9B634}" type="slidenum">
              <a:rPr lang="zh-TW" altLang="en-US" smtClean="0"/>
              <a:pPr>
                <a:spcBef>
                  <a:spcPct val="0"/>
                </a:spcBef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投影片圖像版面配置區 1">
            <a:extLst>
              <a:ext uri="{FF2B5EF4-FFF2-40B4-BE49-F238E27FC236}">
                <a16:creationId xmlns:a16="http://schemas.microsoft.com/office/drawing/2014/main" id="{91FF8FF8-CA31-38AA-1484-ECD7DC7BA3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備忘稿版面配置區 2">
            <a:extLst>
              <a:ext uri="{FF2B5EF4-FFF2-40B4-BE49-F238E27FC236}">
                <a16:creationId xmlns:a16="http://schemas.microsoft.com/office/drawing/2014/main" id="{9CE9EAC7-4D2B-F7EC-4872-6A2B9BFF84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0244" name="投影片編號版面配置區 3">
            <a:extLst>
              <a:ext uri="{FF2B5EF4-FFF2-40B4-BE49-F238E27FC236}">
                <a16:creationId xmlns:a16="http://schemas.microsoft.com/office/drawing/2014/main" id="{EFD2CB63-584A-8742-6C81-18C682C73A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05685BA-F451-48DC-B6F1-55083171B597}" type="slidenum">
              <a:rPr lang="zh-TW" altLang="en-US" smtClean="0"/>
              <a:pPr>
                <a:spcBef>
                  <a:spcPct val="0"/>
                </a:spcBef>
              </a:pPr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投影片圖像版面配置區 1">
            <a:extLst>
              <a:ext uri="{FF2B5EF4-FFF2-40B4-BE49-F238E27FC236}">
                <a16:creationId xmlns:a16="http://schemas.microsoft.com/office/drawing/2014/main" id="{2CE57902-DA74-505B-3B21-82821E3608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備忘稿版面配置區 2">
            <a:extLst>
              <a:ext uri="{FF2B5EF4-FFF2-40B4-BE49-F238E27FC236}">
                <a16:creationId xmlns:a16="http://schemas.microsoft.com/office/drawing/2014/main" id="{9E91DA80-E591-D108-E23C-BF78EB7242B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3316" name="投影片編號版面配置區 3">
            <a:extLst>
              <a:ext uri="{FF2B5EF4-FFF2-40B4-BE49-F238E27FC236}">
                <a16:creationId xmlns:a16="http://schemas.microsoft.com/office/drawing/2014/main" id="{9EAC04E4-7868-678F-CF2E-448589DC96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92BEE0B7-0476-4DD0-B86C-879B61CDF04F}" type="slidenum">
              <a:rPr lang="zh-TW" altLang="en-US" smtClean="0"/>
              <a:pPr>
                <a:spcBef>
                  <a:spcPct val="0"/>
                </a:spcBef>
              </a:pPr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C795E899-E8D1-2327-B4C3-F73784802C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B2C75276-FD5C-A2FF-F8C7-C7D107DD11A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6EDAE6DB-083D-D98E-7085-51366CDBBE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201B103-0FFD-452F-8C2D-610F77E66422}" type="slidenum">
              <a:rPr lang="zh-TW" altLang="en-US" smtClean="0"/>
              <a:pPr>
                <a:spcBef>
                  <a:spcPct val="0"/>
                </a:spcBef>
              </a:pPr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圖像版面配置區 1">
            <a:extLst>
              <a:ext uri="{FF2B5EF4-FFF2-40B4-BE49-F238E27FC236}">
                <a16:creationId xmlns:a16="http://schemas.microsoft.com/office/drawing/2014/main" id="{509211DB-5351-DA95-83A7-33CD36413C0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備忘稿版面配置區 2">
            <a:extLst>
              <a:ext uri="{FF2B5EF4-FFF2-40B4-BE49-F238E27FC236}">
                <a16:creationId xmlns:a16="http://schemas.microsoft.com/office/drawing/2014/main" id="{2D7A9EA0-1646-3B6E-BDE0-1EC3EE8887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7412" name="投影片編號版面配置區 3">
            <a:extLst>
              <a:ext uri="{FF2B5EF4-FFF2-40B4-BE49-F238E27FC236}">
                <a16:creationId xmlns:a16="http://schemas.microsoft.com/office/drawing/2014/main" id="{FFB2A8AF-D183-E87F-FF82-0DAECB8AF6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726C98C-A22C-4EBE-9095-7FB185D8D3D7}" type="slidenum">
              <a:rPr lang="zh-TW" altLang="en-US" smtClean="0"/>
              <a:pPr>
                <a:spcBef>
                  <a:spcPct val="0"/>
                </a:spcBef>
              </a:pPr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4A081B9E-ADAB-7459-E062-DAF061B790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B00BE277-C6FA-9C80-0D47-038B2BBFF0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F567FE2F-9B70-51CD-43ED-5B1CFB433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D79983E-1722-4B6E-82A7-3634AFD328A6}" type="slidenum">
              <a:rPr lang="zh-TW" altLang="en-US" smtClean="0"/>
              <a:pPr>
                <a:spcBef>
                  <a:spcPct val="0"/>
                </a:spcBef>
              </a:pPr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AE48D90-0245-13B2-6CF0-FF5BA2D9B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3B0C1-78F2-4556-8E7C-654205B0DED2}" type="datetime1">
              <a:rPr lang="zh-TW" altLang="en-US"/>
              <a:pPr>
                <a:defRPr/>
              </a:pPr>
              <a:t>2026/1/19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4124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/>
          </a:bodyPr>
          <a:lstStyle>
            <a:lvl1pPr marL="514350" indent="-514350">
              <a:buFont typeface="Wingdings" pitchFamily="2" charset="2"/>
              <a:buChar char="p"/>
              <a:defRPr sz="2800" b="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F1A84D7-1B90-AA64-8637-0E5EDDB7D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9EFAB-DF06-4FA2-B225-E972B9F07B33}" type="datetime1">
              <a:rPr lang="zh-TW" altLang="en-US"/>
              <a:pPr>
                <a:defRPr/>
              </a:pPr>
              <a:t>2026/1/19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F95257-FFC5-5017-505D-39CC7EDF9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4DBA513-97AB-06A4-A41D-7E4454269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F3042-33EB-4536-BA6F-3F5134CBF42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912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>
            <a:extLst>
              <a:ext uri="{FF2B5EF4-FFF2-40B4-BE49-F238E27FC236}">
                <a16:creationId xmlns:a16="http://schemas.microsoft.com/office/drawing/2014/main" id="{AFE89BD1-DF45-527F-91F8-DBD0106F097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142875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>
            <a:extLst>
              <a:ext uri="{FF2B5EF4-FFF2-40B4-BE49-F238E27FC236}">
                <a16:creationId xmlns:a16="http://schemas.microsoft.com/office/drawing/2014/main" id="{84F75347-8D60-6623-AF9C-71C9BAC84D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000125"/>
            <a:ext cx="8229600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22AE91A-E416-F9CD-1692-625A55F1F1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fld id="{266712BE-40FB-44A5-ACFF-0C55BD994D25}" type="datetime1">
              <a:rPr lang="zh-TW" altLang="en-US"/>
              <a:pPr>
                <a:defRPr/>
              </a:pPr>
              <a:t>2026/1/19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877C085-104E-CCF1-F248-54A8EF2D25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46A9295-0658-788B-5292-DC1F1BBE5B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89898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5604212-C2DB-4E92-B859-C340BEF709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31" name="圖片 1">
            <a:extLst>
              <a:ext uri="{FF2B5EF4-FFF2-40B4-BE49-F238E27FC236}">
                <a16:creationId xmlns:a16="http://schemas.microsoft.com/office/drawing/2014/main" id="{AECB1C01-90F1-DB69-0CCA-2A281E867C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17462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09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1C396E-E6C7-D265-9EDD-BA49744EF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92150"/>
            <a:ext cx="7772400" cy="26717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/>
              <a:t>提升產業競爭力研發轉型支持</a:t>
            </a:r>
            <a:br>
              <a:rPr lang="en-US" altLang="zh-TW" dirty="0"/>
            </a:br>
            <a:r>
              <a:rPr lang="zh-TW" altLang="en-US" dirty="0"/>
              <a:t>產業聯盟</a:t>
            </a:r>
            <a:br>
              <a:rPr lang="en-US" altLang="zh-TW" dirty="0"/>
            </a:b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br>
              <a:rPr lang="zh-TW" altLang="en-US" dirty="0"/>
            </a:br>
            <a:r>
              <a:rPr lang="zh-TW" altLang="en-US" dirty="0"/>
              <a:t>年度／全程查證簡報</a:t>
            </a:r>
            <a:br>
              <a:rPr lang="zh-TW" altLang="en-US" dirty="0"/>
            </a:b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2000" b="0">
                <a:solidFill>
                  <a:schemeClr val="tx1">
                    <a:lumMod val="65000"/>
                    <a:lumOff val="35000"/>
                  </a:schemeClr>
                </a:solidFill>
              </a:rPr>
              <a:t>請選擇年度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或全程，此行請於列印時刪除</a:t>
            </a: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756A9E2-74CB-EEBB-7041-E2039366F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750" y="3429000"/>
            <a:ext cx="8572500" cy="268605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計畫名稱</a:t>
            </a:r>
            <a:endParaRPr lang="en-US" altLang="zh-TW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請輸入計畫名稱，此行請於列印時刪除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n-US" altLang="zh-TW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執行企業</a:t>
            </a:r>
            <a:r>
              <a:rPr lang="en-US" altLang="zh-TW" b="1" dirty="0"/>
              <a:t>(</a:t>
            </a:r>
            <a:r>
              <a:rPr lang="zh-TW" altLang="en-US" b="1" dirty="0"/>
              <a:t>公司</a:t>
            </a:r>
            <a:r>
              <a:rPr lang="en-US" altLang="zh-TW" b="1" dirty="0"/>
              <a:t>)</a:t>
            </a:r>
            <a:r>
              <a:rPr lang="zh-TW" altLang="en-US" b="1" dirty="0"/>
              <a:t>名稱</a:t>
            </a:r>
            <a:endParaRPr lang="zh-TW" alt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請輸入執行廠商名稱，此行請於列印時刪除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n-US" altLang="zh-TW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/>
              <a:t>民國</a:t>
            </a:r>
            <a:r>
              <a:rPr lang="en-US" altLang="zh-TW" sz="2600" b="1" dirty="0"/>
              <a:t>000</a:t>
            </a:r>
            <a:r>
              <a:rPr lang="zh-TW" altLang="en-US" sz="2600" b="1" dirty="0"/>
              <a:t>年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月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日至</a:t>
            </a:r>
            <a:r>
              <a:rPr lang="en-US" altLang="zh-TW" sz="2600" b="1" dirty="0"/>
              <a:t>000</a:t>
            </a:r>
            <a:r>
              <a:rPr lang="zh-TW" altLang="en-US" sz="2600" b="1" dirty="0"/>
              <a:t>年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月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日</a:t>
            </a:r>
            <a:endParaRPr lang="en-US" altLang="zh-TW" sz="26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請輸入查證起訖期間，若為全程查證則為計畫起訖期間，此行請於列印時刪除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>
            <a:extLst>
              <a:ext uri="{FF2B5EF4-FFF2-40B4-BE49-F238E27FC236}">
                <a16:creationId xmlns:a16="http://schemas.microsoft.com/office/drawing/2014/main" id="{FAE92FBF-4224-C591-1310-A0D743E8C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目錄</a:t>
            </a:r>
          </a:p>
        </p:txBody>
      </p:sp>
      <p:sp>
        <p:nvSpPr>
          <p:cNvPr id="6147" name="內容版面配置區 2">
            <a:extLst>
              <a:ext uri="{FF2B5EF4-FFF2-40B4-BE49-F238E27FC236}">
                <a16:creationId xmlns:a16="http://schemas.microsoft.com/office/drawing/2014/main" id="{5830FB69-7119-2D6B-54A6-0690C190E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8688"/>
            <a:ext cx="8362950" cy="5500687"/>
          </a:xfrm>
        </p:spPr>
        <p:txBody>
          <a:bodyPr/>
          <a:lstStyle/>
          <a:p>
            <a:pPr eaLnBrk="1" hangingPunct="1"/>
            <a:r>
              <a:rPr lang="zh-TW" altLang="en-US" dirty="0"/>
              <a:t>前次查證意見回覆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/>
            <a:r>
              <a:rPr lang="zh-TW" altLang="en-US" dirty="0"/>
              <a:t>本次執行進度說明</a:t>
            </a:r>
            <a:r>
              <a:rPr lang="en-US" altLang="zh-TW" sz="2400" b="0" dirty="0"/>
              <a:t>(</a:t>
            </a:r>
            <a:r>
              <a:rPr lang="zh-TW" altLang="en-US" sz="2400" b="0" dirty="0"/>
              <a:t>請針對每項查核點實際達成情形說明，若有相關佐證資料應提供備查</a:t>
            </a:r>
            <a:r>
              <a:rPr lang="en-US" altLang="zh-TW" sz="2400" b="0" dirty="0"/>
              <a:t>)</a:t>
            </a:r>
          </a:p>
          <a:p>
            <a:pPr eaLnBrk="1" hangingPunct="1"/>
            <a:r>
              <a:rPr lang="zh-TW" altLang="en-US" dirty="0"/>
              <a:t>計畫變更情形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/>
            <a:r>
              <a:rPr lang="zh-TW" altLang="en-US"/>
              <a:t>全新設備之購置</a:t>
            </a:r>
            <a:r>
              <a:rPr lang="zh-TW" altLang="en-US" dirty="0"/>
              <a:t>執行情形</a:t>
            </a:r>
            <a:endParaRPr lang="en-US" altLang="zh-TW" dirty="0"/>
          </a:p>
          <a:p>
            <a:pPr eaLnBrk="1" hangingPunct="1"/>
            <a:r>
              <a:rPr lang="zh-TW" altLang="en-US" dirty="0"/>
              <a:t>無形資產引進、委託研究及驗證執行情形</a:t>
            </a:r>
            <a:endParaRPr lang="en-US" altLang="zh-TW" dirty="0"/>
          </a:p>
          <a:p>
            <a:pPr eaLnBrk="1" hangingPunct="1"/>
            <a:r>
              <a:rPr lang="zh-TW" altLang="en-US" dirty="0"/>
              <a:t>遭遇之困難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/>
            <a:r>
              <a:rPr lang="zh-TW" altLang="en-US" dirty="0"/>
              <a:t>經費執行情形</a:t>
            </a:r>
            <a:endParaRPr lang="en-US" altLang="zh-TW" dirty="0"/>
          </a:p>
        </p:txBody>
      </p:sp>
      <p:sp>
        <p:nvSpPr>
          <p:cNvPr id="6148" name="投影片編號版面配置區 4">
            <a:extLst>
              <a:ext uri="{FF2B5EF4-FFF2-40B4-BE49-F238E27FC236}">
                <a16:creationId xmlns:a16="http://schemas.microsoft.com/office/drawing/2014/main" id="{BB63CB87-6BA3-9121-6EB8-0EEF8F2F9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500813"/>
            <a:ext cx="2133600" cy="2206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D846F1-A5D1-4262-9271-52529B702517}" type="slidenum">
              <a:rPr lang="zh-TW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zh-TW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>
            <a:extLst>
              <a:ext uri="{FF2B5EF4-FFF2-40B4-BE49-F238E27FC236}">
                <a16:creationId xmlns:a16="http://schemas.microsoft.com/office/drawing/2014/main" id="{2DC6F19E-88F8-C0B6-9718-CE912EA56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前次查證意見回覆</a:t>
            </a:r>
          </a:p>
        </p:txBody>
      </p:sp>
      <p:sp>
        <p:nvSpPr>
          <p:cNvPr id="8195" name="內容版面配置區 2">
            <a:extLst>
              <a:ext uri="{FF2B5EF4-FFF2-40B4-BE49-F238E27FC236}">
                <a16:creationId xmlns:a16="http://schemas.microsoft.com/office/drawing/2014/main" id="{4B347E1A-A435-356D-9D4C-0C4017E33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defRPr/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zh-TW" altLang="en-US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96" name="投影片編號版面配置區 3">
            <a:extLst>
              <a:ext uri="{FF2B5EF4-FFF2-40B4-BE49-F238E27FC236}">
                <a16:creationId xmlns:a16="http://schemas.microsoft.com/office/drawing/2014/main" id="{497D2728-D09C-EAA6-6353-69AB1C046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095B3B-EB86-4713-985D-B7CEC6A8C577}" type="slidenum">
              <a:rPr lang="zh-TW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zh-TW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>
            <a:extLst>
              <a:ext uri="{FF2B5EF4-FFF2-40B4-BE49-F238E27FC236}">
                <a16:creationId xmlns:a16="http://schemas.microsoft.com/office/drawing/2014/main" id="{6DE07E3F-8AA1-709A-5431-6D8850175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本次執行進度說明</a:t>
            </a:r>
          </a:p>
        </p:txBody>
      </p:sp>
      <p:sp>
        <p:nvSpPr>
          <p:cNvPr id="9219" name="內容版面配置區 2">
            <a:extLst>
              <a:ext uri="{FF2B5EF4-FFF2-40B4-BE49-F238E27FC236}">
                <a16:creationId xmlns:a16="http://schemas.microsoft.com/office/drawing/2014/main" id="{04F509B1-C204-5DA6-6590-2B7017D5F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查核點達成情形</a:t>
            </a:r>
            <a:r>
              <a:rPr lang="en-US" altLang="zh-TW"/>
              <a:t>(</a:t>
            </a:r>
            <a:r>
              <a:rPr lang="zh-TW" altLang="en-US"/>
              <a:t>本次查證期程</a:t>
            </a:r>
            <a:r>
              <a:rPr lang="en-US" altLang="zh-TW"/>
              <a:t>)</a:t>
            </a:r>
            <a:endParaRPr lang="zh-TW" altLang="en-US"/>
          </a:p>
        </p:txBody>
      </p:sp>
      <p:graphicFrame>
        <p:nvGraphicFramePr>
          <p:cNvPr id="5" name="內容版面配置區 7">
            <a:extLst>
              <a:ext uri="{FF2B5EF4-FFF2-40B4-BE49-F238E27FC236}">
                <a16:creationId xmlns:a16="http://schemas.microsoft.com/office/drawing/2014/main" id="{60AA42BB-7785-8F58-E5F0-9EE5FB91E805}"/>
              </a:ext>
            </a:extLst>
          </p:cNvPr>
          <p:cNvGraphicFramePr>
            <a:graphicFrameLocks/>
          </p:cNvGraphicFramePr>
          <p:nvPr/>
        </p:nvGraphicFramePr>
        <p:xfrm>
          <a:off x="285720" y="1331912"/>
          <a:ext cx="8606759" cy="4885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0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82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32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查核點編號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預定完成時間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實際達成情形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2185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221" name="投影片編號版面配置區 6">
            <a:extLst>
              <a:ext uri="{FF2B5EF4-FFF2-40B4-BE49-F238E27FC236}">
                <a16:creationId xmlns:a16="http://schemas.microsoft.com/office/drawing/2014/main" id="{D385C2FB-71A9-DF45-F643-EBB7CB39B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9A5F21-409A-42E7-9173-F0C34CFDA742}" type="slidenum">
              <a:rPr lang="zh-TW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zh-TW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>
            <a:extLst>
              <a:ext uri="{FF2B5EF4-FFF2-40B4-BE49-F238E27FC236}">
                <a16:creationId xmlns:a16="http://schemas.microsoft.com/office/drawing/2014/main" id="{61E2AFE5-E7A0-43FD-413C-866FC4D9A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本次執行進度說明</a:t>
            </a:r>
          </a:p>
        </p:txBody>
      </p:sp>
      <p:sp>
        <p:nvSpPr>
          <p:cNvPr id="11267" name="內容版面配置區 2">
            <a:extLst>
              <a:ext uri="{FF2B5EF4-FFF2-40B4-BE49-F238E27FC236}">
                <a16:creationId xmlns:a16="http://schemas.microsoft.com/office/drawing/2014/main" id="{7DA42777-7ABF-06F4-8C10-FAB08F2D4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defRPr/>
            </a:pPr>
            <a:r>
              <a:rPr lang="zh-TW" altLang="en-US" b="0" dirty="0">
                <a:solidFill>
                  <a:schemeClr val="bg1">
                    <a:lumMod val="50000"/>
                  </a:schemeClr>
                </a:solidFill>
              </a:rPr>
              <a:t>請針對每項查核點實際達成情形說明，若有相關佐證資料應提供備查。</a:t>
            </a:r>
            <a:endParaRPr lang="en-US" altLang="zh-TW" b="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zh-TW" altLang="en-US" b="0" dirty="0">
                <a:solidFill>
                  <a:schemeClr val="bg1">
                    <a:lumMod val="50000"/>
                  </a:schemeClr>
                </a:solidFill>
              </a:rPr>
              <a:t>請針對開拓海外市場之具體作法及效益進行說明。</a:t>
            </a:r>
            <a:endParaRPr lang="en-US" altLang="zh-TW" b="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TW" altLang="en-US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68" name="投影片編號版面配置區 3">
            <a:extLst>
              <a:ext uri="{FF2B5EF4-FFF2-40B4-BE49-F238E27FC236}">
                <a16:creationId xmlns:a16="http://schemas.microsoft.com/office/drawing/2014/main" id="{5DED2006-9A5E-47C0-737E-D6812149B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65384AB-5972-4403-93D4-1F4828408769}" type="slidenum">
              <a:rPr lang="zh-TW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zh-TW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>
            <a:extLst>
              <a:ext uri="{FF2B5EF4-FFF2-40B4-BE49-F238E27FC236}">
                <a16:creationId xmlns:a16="http://schemas.microsoft.com/office/drawing/2014/main" id="{E7088164-264F-9656-C67A-7E5BDBF66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/>
              <a:t>計畫變更情形</a:t>
            </a:r>
            <a:r>
              <a:rPr lang="en-US" altLang="zh-TW"/>
              <a:t>(</a:t>
            </a:r>
            <a:r>
              <a:rPr lang="zh-TW" altLang="en-US"/>
              <a:t>若無則免填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12291" name="內容版面配置區 2">
            <a:extLst>
              <a:ext uri="{FF2B5EF4-FFF2-40B4-BE49-F238E27FC236}">
                <a16:creationId xmlns:a16="http://schemas.microsoft.com/office/drawing/2014/main" id="{D41ABFF6-01B8-DC6E-F6B8-59AE192F5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計畫變更情形</a:t>
            </a:r>
            <a:r>
              <a:rPr lang="en-US" altLang="zh-TW"/>
              <a:t>(</a:t>
            </a:r>
            <a:r>
              <a:rPr lang="zh-TW" altLang="en-US"/>
              <a:t>本次查證期程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12292" name="投影片編號版面配置區 3">
            <a:extLst>
              <a:ext uri="{FF2B5EF4-FFF2-40B4-BE49-F238E27FC236}">
                <a16:creationId xmlns:a16="http://schemas.microsoft.com/office/drawing/2014/main" id="{3B3DABE5-00AA-567A-2647-06EC7C390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893A504-ACB2-4510-9EFE-4C7CF48F438C}" type="slidenum">
              <a:rPr lang="zh-TW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graphicFrame>
        <p:nvGraphicFramePr>
          <p:cNvPr id="5" name="內容版面配置區 7">
            <a:extLst>
              <a:ext uri="{FF2B5EF4-FFF2-40B4-BE49-F238E27FC236}">
                <a16:creationId xmlns:a16="http://schemas.microsoft.com/office/drawing/2014/main" id="{58DF8162-27C6-156D-318A-0AB2884E3301}"/>
              </a:ext>
            </a:extLst>
          </p:cNvPr>
          <p:cNvGraphicFramePr>
            <a:graphicFrameLocks/>
          </p:cNvGraphicFramePr>
          <p:nvPr/>
        </p:nvGraphicFramePr>
        <p:xfrm>
          <a:off x="285720" y="1571612"/>
          <a:ext cx="8567999" cy="4089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3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77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原訂計畫內容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變更後內容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變更原因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經費增減說明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核定日期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925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294" name="矩形 6">
            <a:extLst>
              <a:ext uri="{FF2B5EF4-FFF2-40B4-BE49-F238E27FC236}">
                <a16:creationId xmlns:a16="http://schemas.microsoft.com/office/drawing/2014/main" id="{7C70E39A-F631-F8F2-08C7-1FBCCD951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6988" y="1219200"/>
            <a:ext cx="1211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600">
                <a:latin typeface="標楷體" panose="03000509000000000000" pitchFamily="65" charset="-120"/>
              </a:rPr>
              <a:t>單位：千元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>
            <a:extLst>
              <a:ext uri="{FF2B5EF4-FFF2-40B4-BE49-F238E27FC236}">
                <a16:creationId xmlns:a16="http://schemas.microsoft.com/office/drawing/2014/main" id="{6495A593-2525-115E-C676-30E729BF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650" y="463550"/>
            <a:ext cx="8229600" cy="725488"/>
          </a:xfrm>
        </p:spPr>
        <p:txBody>
          <a:bodyPr/>
          <a:lstStyle/>
          <a:p>
            <a:pPr eaLnBrk="1" hangingPunct="1">
              <a:tabLst>
                <a:tab pos="5021263" algn="l"/>
              </a:tabLst>
            </a:pPr>
            <a:r>
              <a:rPr lang="zh-TW" altLang="en-US" dirty="0"/>
              <a:t>全新設備之購置執行情形</a:t>
            </a:r>
          </a:p>
        </p:txBody>
      </p:sp>
      <p:sp>
        <p:nvSpPr>
          <p:cNvPr id="14339" name="投影片編號版面配置區 3">
            <a:extLst>
              <a:ext uri="{FF2B5EF4-FFF2-40B4-BE49-F238E27FC236}">
                <a16:creationId xmlns:a16="http://schemas.microsoft.com/office/drawing/2014/main" id="{77C6E9D1-7AC3-B7B6-762A-2719CD9BE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C76EF1-6CB9-4A54-8119-8529FEA5897D}" type="slidenum">
              <a:rPr lang="zh-TW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graphicFrame>
        <p:nvGraphicFramePr>
          <p:cNvPr id="5" name="內容版面配置區 7">
            <a:extLst>
              <a:ext uri="{FF2B5EF4-FFF2-40B4-BE49-F238E27FC236}">
                <a16:creationId xmlns:a16="http://schemas.microsoft.com/office/drawing/2014/main" id="{97E34D54-C28C-560B-456F-32EA30ED29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4511797"/>
              </p:ext>
            </p:extLst>
          </p:nvPr>
        </p:nvGraphicFramePr>
        <p:xfrm>
          <a:off x="323528" y="1196752"/>
          <a:ext cx="8363272" cy="3828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5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7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085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293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設備名稱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產地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金額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實際達成悄形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09">
                <a:tc vMerge="1"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國產</a:t>
                      </a:r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/</a:t>
                      </a:r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進口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>
            <a:extLst>
              <a:ext uri="{FF2B5EF4-FFF2-40B4-BE49-F238E27FC236}">
                <a16:creationId xmlns:a16="http://schemas.microsoft.com/office/drawing/2014/main" id="{855B2D3C-954B-41E9-2151-C152DA933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474663"/>
            <a:ext cx="8229600" cy="725487"/>
          </a:xfrm>
        </p:spPr>
        <p:txBody>
          <a:bodyPr/>
          <a:lstStyle/>
          <a:p>
            <a:pPr eaLnBrk="1" hangingPunct="1">
              <a:tabLst>
                <a:tab pos="5021263" algn="l"/>
              </a:tabLst>
            </a:pPr>
            <a:r>
              <a:rPr lang="zh-TW" altLang="en-US" dirty="0"/>
              <a:t>無形資產引進、委託研究或驗證執行情形</a:t>
            </a:r>
          </a:p>
        </p:txBody>
      </p:sp>
      <p:sp>
        <p:nvSpPr>
          <p:cNvPr id="16387" name="投影片編號版面配置區 3">
            <a:extLst>
              <a:ext uri="{FF2B5EF4-FFF2-40B4-BE49-F238E27FC236}">
                <a16:creationId xmlns:a16="http://schemas.microsoft.com/office/drawing/2014/main" id="{D35D7220-F9C4-296F-F714-58A8C7C8E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233E48-434C-4E66-9894-67F847AC64C9}" type="slidenum">
              <a:rPr lang="zh-TW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graphicFrame>
        <p:nvGraphicFramePr>
          <p:cNvPr id="5" name="內容版面配置區 7">
            <a:extLst>
              <a:ext uri="{FF2B5EF4-FFF2-40B4-BE49-F238E27FC236}">
                <a16:creationId xmlns:a16="http://schemas.microsoft.com/office/drawing/2014/main" id="{DAEE90FB-01DA-098A-5F83-474661218C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4573505"/>
              </p:ext>
            </p:extLst>
          </p:nvPr>
        </p:nvGraphicFramePr>
        <p:xfrm>
          <a:off x="252414" y="1219912"/>
          <a:ext cx="8712073" cy="4801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2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0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37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9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26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29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類別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項目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金額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合作單位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實際達成悄形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無形資產引進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委託研究</a:t>
                      </a:r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驗證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>
            <a:extLst>
              <a:ext uri="{FF2B5EF4-FFF2-40B4-BE49-F238E27FC236}">
                <a16:creationId xmlns:a16="http://schemas.microsoft.com/office/drawing/2014/main" id="{E2F5AFD1-1612-5725-CFFD-2E69BBC52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/>
              <a:t>遭遇之困難</a:t>
            </a:r>
          </a:p>
        </p:txBody>
      </p:sp>
      <p:sp>
        <p:nvSpPr>
          <p:cNvPr id="24579" name="內容版面配置區 2">
            <a:extLst>
              <a:ext uri="{FF2B5EF4-FFF2-40B4-BE49-F238E27FC236}">
                <a16:creationId xmlns:a16="http://schemas.microsoft.com/office/drawing/2014/main" id="{2434847D-E36D-B334-2AF0-DFBEC987B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72A63C2-7E0D-3128-7956-8AC24D320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dirty="0">
                <a:solidFill>
                  <a:schemeClr val="tx1">
                    <a:tint val="75000"/>
                  </a:schemeClr>
                </a:solidFill>
              </a:rPr>
              <a:t>10</a:t>
            </a:r>
            <a:endParaRPr lang="zh-TW" altLang="en-US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1155</TotalTime>
  <Words>388</Words>
  <Application>Microsoft Office PowerPoint</Application>
  <PresentationFormat>如螢幕大小 (4:3)</PresentationFormat>
  <Paragraphs>71</Paragraphs>
  <Slides>9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5" baseType="lpstr">
      <vt:lpstr>標楷體</vt:lpstr>
      <vt:lpstr>Arial</vt:lpstr>
      <vt:lpstr>Calibri</vt:lpstr>
      <vt:lpstr>Times New Roman</vt:lpstr>
      <vt:lpstr>Wingdings</vt:lpstr>
      <vt:lpstr>Office 佈景主題</vt:lpstr>
      <vt:lpstr>提升產業競爭力研發轉型支持 產業聯盟   年度／全程查證簡報 (※請選擇年度或全程，此行請於列印時刪除)</vt:lpstr>
      <vt:lpstr>目錄</vt:lpstr>
      <vt:lpstr>前次查證意見回覆</vt:lpstr>
      <vt:lpstr>本次執行進度說明</vt:lpstr>
      <vt:lpstr>本次執行進度說明</vt:lpstr>
      <vt:lpstr>計畫變更情形(若無則免填)</vt:lpstr>
      <vt:lpstr>全新設備之購置執行情形</vt:lpstr>
      <vt:lpstr>無形資產引進、委託研究或驗證執行情形</vt:lpstr>
      <vt:lpstr>遭遇之困難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經濟部科技研究發展專案  業界開發產業技術計畫 ／創新科技應用與服務計畫／主導性新產品開發計畫  (※請選擇計畫別，此行請於列印時刪除)   期中／全程查證簡報  (※請選擇期中或全程，此行請於列印時刪除)</dc:title>
  <dc:creator>尹信文</dc:creator>
  <cp:lastModifiedBy>林苡君</cp:lastModifiedBy>
  <cp:revision>215</cp:revision>
  <dcterms:created xsi:type="dcterms:W3CDTF">2008-12-22T00:30:51Z</dcterms:created>
  <dcterms:modified xsi:type="dcterms:W3CDTF">2026-01-19T09:53:58Z</dcterms:modified>
</cp:coreProperties>
</file>